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1" r:id="rId6"/>
    <p:sldId id="262" r:id="rId7"/>
    <p:sldId id="270" r:id="rId8"/>
    <p:sldId id="263" r:id="rId9"/>
    <p:sldId id="264" r:id="rId10"/>
    <p:sldId id="265" r:id="rId11"/>
    <p:sldId id="266" r:id="rId12"/>
    <p:sldId id="271" r:id="rId13"/>
    <p:sldId id="272" r:id="rId14"/>
    <p:sldId id="277" r:id="rId15"/>
    <p:sldId id="273" r:id="rId16"/>
    <p:sldId id="274" r:id="rId17"/>
    <p:sldId id="275" r:id="rId18"/>
    <p:sldId id="276" r:id="rId19"/>
    <p:sldId id="278" r:id="rId20"/>
    <p:sldId id="269" r:id="rId21"/>
    <p:sldId id="26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563AE-E171-4B69-BACA-B1A1DBD9B0E6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14E50-1390-447F-BCC6-E32F773961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1637-C974-4B84-98FE-53FA83300933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9721-EFD4-4E99-A168-9EF43E2AD5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1637-C974-4B84-98FE-53FA83300933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9721-EFD4-4E99-A168-9EF43E2AD5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1637-C974-4B84-98FE-53FA83300933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9721-EFD4-4E99-A168-9EF43E2AD5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1637-C974-4B84-98FE-53FA83300933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9721-EFD4-4E99-A168-9EF43E2AD5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1637-C974-4B84-98FE-53FA83300933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9721-EFD4-4E99-A168-9EF43E2AD5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1637-C974-4B84-98FE-53FA83300933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9721-EFD4-4E99-A168-9EF43E2AD5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1637-C974-4B84-98FE-53FA83300933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9721-EFD4-4E99-A168-9EF43E2AD5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1637-C974-4B84-98FE-53FA83300933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9721-EFD4-4E99-A168-9EF43E2AD5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1637-C974-4B84-98FE-53FA83300933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9721-EFD4-4E99-A168-9EF43E2AD5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1637-C974-4B84-98FE-53FA83300933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9721-EFD4-4E99-A168-9EF43E2AD5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1637-C974-4B84-98FE-53FA83300933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9721-EFD4-4E99-A168-9EF43E2AD5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F1637-C974-4B84-98FE-53FA83300933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89721-EFD4-4E99-A168-9EF43E2AD5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2600"/>
            <a:ext cx="7772400" cy="1698625"/>
          </a:xfrm>
        </p:spPr>
        <p:txBody>
          <a:bodyPr/>
          <a:lstStyle/>
          <a:p>
            <a:r>
              <a:rPr lang="en-US" b="1" i="1" dirty="0" smtClean="0"/>
              <a:t>K</a:t>
            </a:r>
            <a:r>
              <a:rPr lang="sr-Cyrl-CS" b="1" i="1" dirty="0" smtClean="0"/>
              <a:t>ако учити и планирати школске обавезе</a:t>
            </a:r>
            <a:endParaRPr lang="en-US" b="1" i="1" dirty="0">
              <a:latin typeface="Bodoni MT Black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5410200"/>
            <a:ext cx="4724400" cy="1295400"/>
          </a:xfrm>
        </p:spPr>
        <p:txBody>
          <a:bodyPr>
            <a:normAutofit fontScale="85000" lnSpcReduction="20000"/>
          </a:bodyPr>
          <a:lstStyle/>
          <a:p>
            <a:endParaRPr lang="sr-Cyrl-CS" dirty="0" smtClean="0"/>
          </a:p>
          <a:p>
            <a:pPr algn="just"/>
            <a:r>
              <a:rPr lang="en-US" b="1" dirty="0" smtClean="0">
                <a:solidFill>
                  <a:schemeClr val="tx1"/>
                </a:solidFill>
              </a:rPr>
              <a:t>          </a:t>
            </a:r>
            <a:r>
              <a:rPr lang="sr-Cyrl-CS" b="1" dirty="0" smtClean="0">
                <a:solidFill>
                  <a:schemeClr val="tx1"/>
                </a:solidFill>
              </a:rPr>
              <a:t>Психолог </a:t>
            </a:r>
            <a:r>
              <a:rPr lang="sr-Cyrl-CS" b="1" i="1" dirty="0" smtClean="0">
                <a:solidFill>
                  <a:schemeClr val="tx1"/>
                </a:solidFill>
              </a:rPr>
              <a:t>Душица Веђић</a:t>
            </a:r>
          </a:p>
          <a:p>
            <a:pPr algn="just"/>
            <a:r>
              <a:rPr lang="en-US" b="1" dirty="0" smtClean="0">
                <a:solidFill>
                  <a:schemeClr val="tx1"/>
                </a:solidFill>
              </a:rPr>
              <a:t>        </a:t>
            </a:r>
            <a:r>
              <a:rPr lang="sr-Cyrl-CS" b="1" dirty="0" smtClean="0">
                <a:solidFill>
                  <a:schemeClr val="tx1"/>
                </a:solidFill>
              </a:rPr>
              <a:t>Педагог </a:t>
            </a:r>
            <a:r>
              <a:rPr lang="sr-Cyrl-CS" b="1" i="1" dirty="0" smtClean="0">
                <a:solidFill>
                  <a:schemeClr val="tx1"/>
                </a:solidFill>
              </a:rPr>
              <a:t>Невена Павловић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81600" y="533400"/>
            <a:ext cx="348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b="1" dirty="0" smtClean="0"/>
              <a:t>ОШ Краљ Петар </a:t>
            </a:r>
            <a:r>
              <a:rPr lang="sr-Latn-CS" b="1" dirty="0" smtClean="0"/>
              <a:t>II </a:t>
            </a:r>
            <a:r>
              <a:rPr lang="sr-Cyrl-CS" b="1" dirty="0" smtClean="0"/>
              <a:t>Карађорђевић</a:t>
            </a:r>
            <a:endParaRPr lang="en-US" b="1" dirty="0"/>
          </a:p>
        </p:txBody>
      </p:sp>
      <p:pic>
        <p:nvPicPr>
          <p:cNvPr id="7" name="Picture 6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3429000"/>
            <a:ext cx="41148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План за учење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sr-Cyrl-CS" b="1" dirty="0" smtClean="0"/>
              <a:t>План учења поред учења треба да садржи и план времена за одмор и опуштање;</a:t>
            </a:r>
          </a:p>
          <a:p>
            <a:pPr algn="just"/>
            <a:r>
              <a:rPr lang="sr-Cyrl-CS" b="1" dirty="0" smtClean="0"/>
              <a:t>Заблуда је да је неопходно учити без предаха;</a:t>
            </a:r>
          </a:p>
          <a:p>
            <a:pPr algn="just"/>
            <a:r>
              <a:rPr lang="sr-Cyrl-CS" b="1" dirty="0" smtClean="0"/>
              <a:t>План учења би требало да буде индивидуалан, односно, да садржи реалан обим градива за учење (ни премало ни превише);</a:t>
            </a:r>
          </a:p>
          <a:p>
            <a:pPr algn="just"/>
            <a:r>
              <a:rPr lang="sr-Cyrl-CS" b="1" dirty="0" smtClean="0"/>
              <a:t>Пошто се зове ПЛАН - значи треба да има и такву структуру.</a:t>
            </a:r>
            <a:endParaRPr lang="en-US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152400"/>
          <a:ext cx="8458205" cy="6619404"/>
        </p:xfrm>
        <a:graphic>
          <a:graphicData uri="http://schemas.openxmlformats.org/drawingml/2006/table">
            <a:tbl>
              <a:tblPr/>
              <a:tblGrid>
                <a:gridCol w="1295690"/>
                <a:gridCol w="1207166"/>
                <a:gridCol w="1287642"/>
                <a:gridCol w="1207166"/>
                <a:gridCol w="1207166"/>
                <a:gridCol w="1086449"/>
                <a:gridCol w="1166926"/>
              </a:tblGrid>
              <a:tr h="2100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 dirty="0">
                          <a:latin typeface="Times New Roman"/>
                          <a:ea typeface="Calibri"/>
                          <a:cs typeface="Times New Roman"/>
                        </a:rPr>
                        <a:t>ШКОЛА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01" marR="3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000">
                          <a:latin typeface="Times New Roman"/>
                          <a:ea typeface="Calibri"/>
                          <a:cs typeface="Times New Roman"/>
                        </a:rPr>
                        <a:t>Google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01" marR="3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>
                          <a:latin typeface="Times New Roman"/>
                          <a:ea typeface="Calibri"/>
                          <a:cs typeface="Times New Roman"/>
                        </a:rPr>
                        <a:t>ШКОЛА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01" marR="3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000">
                          <a:latin typeface="Times New Roman"/>
                          <a:ea typeface="Calibri"/>
                          <a:cs typeface="Times New Roman"/>
                        </a:rPr>
                        <a:t>Google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01" marR="3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>
                          <a:latin typeface="Times New Roman"/>
                          <a:ea typeface="Calibri"/>
                          <a:cs typeface="Times New Roman"/>
                        </a:rPr>
                        <a:t>ШКОЛА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01" marR="3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00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 b="1">
                          <a:latin typeface="Times New Roman"/>
                          <a:ea typeface="Calibri"/>
                          <a:cs typeface="Times New Roman"/>
                        </a:rPr>
                        <a:t>Понедељак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01" marR="3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 b="1">
                          <a:latin typeface="Times New Roman"/>
                          <a:ea typeface="Calibri"/>
                          <a:cs typeface="Times New Roman"/>
                        </a:rPr>
                        <a:t>Уторак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01" marR="3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 b="1">
                          <a:latin typeface="Times New Roman"/>
                          <a:ea typeface="Calibri"/>
                          <a:cs typeface="Times New Roman"/>
                        </a:rPr>
                        <a:t>Среда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01" marR="3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 b="1">
                          <a:latin typeface="Times New Roman"/>
                          <a:ea typeface="Calibri"/>
                          <a:cs typeface="Times New Roman"/>
                        </a:rPr>
                        <a:t>Четвртак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01" marR="3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 b="1">
                          <a:latin typeface="Times New Roman"/>
                          <a:ea typeface="Calibri"/>
                          <a:cs typeface="Times New Roman"/>
                        </a:rPr>
                        <a:t>Петак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01" marR="3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 b="1">
                          <a:latin typeface="Times New Roman"/>
                          <a:ea typeface="Calibri"/>
                          <a:cs typeface="Times New Roman"/>
                        </a:rPr>
                        <a:t>Субота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01" marR="3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 b="1">
                          <a:latin typeface="Times New Roman"/>
                          <a:ea typeface="Calibri"/>
                          <a:cs typeface="Times New Roman"/>
                        </a:rPr>
                        <a:t>Недеља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01" marR="3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10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 dirty="0" smtClean="0">
                          <a:latin typeface="Times New Roman"/>
                          <a:ea typeface="Calibri"/>
                          <a:cs typeface="Times New Roman"/>
                        </a:rPr>
                        <a:t>Слободне активности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01" marR="3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 dirty="0">
                          <a:latin typeface="Times New Roman"/>
                          <a:ea typeface="Calibri"/>
                          <a:cs typeface="Times New Roman"/>
                        </a:rPr>
                        <a:t>Јутарња гимнастика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 i="1" dirty="0">
                          <a:latin typeface="Times New Roman"/>
                          <a:ea typeface="Calibri"/>
                          <a:cs typeface="Times New Roman"/>
                        </a:rPr>
                        <a:t>Око сат времена од буђења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01" marR="3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 dirty="0" smtClean="0">
                          <a:latin typeface="Times New Roman"/>
                          <a:ea typeface="Calibri"/>
                          <a:cs typeface="Times New Roman"/>
                        </a:rPr>
                        <a:t>Слободне</a:t>
                      </a:r>
                      <a:r>
                        <a:rPr lang="sr-Cyrl-CS" sz="10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активности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01" marR="3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>
                          <a:latin typeface="Times New Roman"/>
                          <a:ea typeface="Calibri"/>
                          <a:cs typeface="Times New Roman"/>
                        </a:rPr>
                        <a:t>Јутарња гимнастика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 i="1">
                          <a:latin typeface="Times New Roman"/>
                          <a:ea typeface="Calibri"/>
                          <a:cs typeface="Times New Roman"/>
                        </a:rPr>
                        <a:t>Око сат времена од буђења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01" marR="3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 dirty="0" smtClean="0">
                          <a:latin typeface="Times New Roman"/>
                          <a:ea typeface="Calibri"/>
                          <a:cs typeface="Times New Roman"/>
                        </a:rPr>
                        <a:t>Слободне </a:t>
                      </a:r>
                      <a:r>
                        <a:rPr lang="sr-Cyrl-CS" sz="1000" dirty="0">
                          <a:latin typeface="Times New Roman"/>
                          <a:ea typeface="Calibri"/>
                          <a:cs typeface="Times New Roman"/>
                        </a:rPr>
                        <a:t>активности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01" marR="3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 dirty="0">
                          <a:latin typeface="Times New Roman"/>
                          <a:ea typeface="Calibri"/>
                          <a:cs typeface="Times New Roman"/>
                        </a:rPr>
                        <a:t>Искористите викенд за </a:t>
                      </a:r>
                      <a:r>
                        <a:rPr lang="sr-Cyrl-CS" sz="1000" dirty="0" smtClean="0">
                          <a:latin typeface="Times New Roman"/>
                          <a:ea typeface="Calibri"/>
                          <a:cs typeface="Times New Roman"/>
                        </a:rPr>
                        <a:t>слободне </a:t>
                      </a:r>
                      <a:r>
                        <a:rPr lang="sr-Cyrl-CS" sz="1000" dirty="0">
                          <a:latin typeface="Times New Roman"/>
                          <a:ea typeface="Calibri"/>
                          <a:cs typeface="Times New Roman"/>
                        </a:rPr>
                        <a:t>активности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01" marR="3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 dirty="0">
                          <a:latin typeface="Times New Roman"/>
                          <a:ea typeface="Calibri"/>
                          <a:cs typeface="Times New Roman"/>
                        </a:rPr>
                        <a:t>Искористите викенд за </a:t>
                      </a:r>
                      <a:r>
                        <a:rPr lang="sr-Cyrl-CS" sz="1000" dirty="0" smtClean="0">
                          <a:latin typeface="Times New Roman"/>
                          <a:ea typeface="Calibri"/>
                          <a:cs typeface="Times New Roman"/>
                        </a:rPr>
                        <a:t>слободне </a:t>
                      </a:r>
                      <a:r>
                        <a:rPr lang="sr-Cyrl-CS" sz="1000" dirty="0">
                          <a:latin typeface="Times New Roman"/>
                          <a:ea typeface="Calibri"/>
                          <a:cs typeface="Times New Roman"/>
                        </a:rPr>
                        <a:t>активности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01" marR="3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031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 b="1">
                          <a:latin typeface="Times New Roman"/>
                          <a:ea typeface="Calibri"/>
                          <a:cs typeface="Times New Roman"/>
                        </a:rPr>
                        <a:t>Пре поласка у школу: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>
                          <a:latin typeface="Times New Roman"/>
                          <a:ea typeface="Calibri"/>
                          <a:cs typeface="Times New Roman"/>
                        </a:rPr>
                        <a:t>Провера домаћег, обнављање претходног градива за тај дан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 i="1">
                          <a:latin typeface="Times New Roman"/>
                          <a:ea typeface="Calibri"/>
                          <a:cs typeface="Times New Roman"/>
                        </a:rPr>
                        <a:t>2 сата пре него што кренете у школу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01" marR="3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>
                          <a:latin typeface="Times New Roman"/>
                          <a:ea typeface="Calibri"/>
                          <a:cs typeface="Times New Roman"/>
                        </a:rPr>
                        <a:t>Приступате </a:t>
                      </a:r>
                      <a:r>
                        <a:rPr lang="sr-Latn-CS" sz="1000">
                          <a:latin typeface="Times New Roman"/>
                          <a:ea typeface="Calibri"/>
                          <a:cs typeface="Times New Roman"/>
                        </a:rPr>
                        <a:t>Google </a:t>
                      </a:r>
                      <a:r>
                        <a:rPr lang="sr-Cyrl-CS" sz="1000">
                          <a:latin typeface="Times New Roman"/>
                          <a:ea typeface="Calibri"/>
                          <a:cs typeface="Times New Roman"/>
                        </a:rPr>
                        <a:t>учиницама и проверавате своје обавезе;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>
                          <a:latin typeface="Times New Roman"/>
                          <a:ea typeface="Calibri"/>
                          <a:cs typeface="Times New Roman"/>
                        </a:rPr>
                        <a:t>Пажљиво читајте све што сваки наставник постави;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 i="1">
                          <a:latin typeface="Times New Roman"/>
                          <a:ea typeface="Calibri"/>
                          <a:cs typeface="Times New Roman"/>
                        </a:rPr>
                        <a:t>За то одвојите од 3 до 4 сата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01" marR="3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 b="1">
                          <a:latin typeface="Times New Roman"/>
                          <a:ea typeface="Calibri"/>
                          <a:cs typeface="Times New Roman"/>
                        </a:rPr>
                        <a:t>Пре поласка у школу: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>
                          <a:latin typeface="Times New Roman"/>
                          <a:ea typeface="Calibri"/>
                          <a:cs typeface="Times New Roman"/>
                        </a:rPr>
                        <a:t>Провера домаћег, обнављање претходног градива за тај дан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 i="1">
                          <a:latin typeface="Times New Roman"/>
                          <a:ea typeface="Calibri"/>
                          <a:cs typeface="Times New Roman"/>
                        </a:rPr>
                        <a:t>2 сата пре него што кренете у школу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01" marR="3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>
                          <a:latin typeface="Times New Roman"/>
                          <a:ea typeface="Calibri"/>
                          <a:cs typeface="Times New Roman"/>
                        </a:rPr>
                        <a:t>Приступате Гугл учиницама и проверавате своје обавезе;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>
                          <a:latin typeface="Times New Roman"/>
                          <a:ea typeface="Calibri"/>
                          <a:cs typeface="Times New Roman"/>
                        </a:rPr>
                        <a:t>Пажљиво читајте све што сваки наставник постави;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 i="1">
                          <a:latin typeface="Times New Roman"/>
                          <a:ea typeface="Calibri"/>
                          <a:cs typeface="Times New Roman"/>
                        </a:rPr>
                        <a:t>За то је потребно да одвојите од 3 до 4 сата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01" marR="3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 b="1">
                          <a:latin typeface="Times New Roman"/>
                          <a:ea typeface="Calibri"/>
                          <a:cs typeface="Times New Roman"/>
                        </a:rPr>
                        <a:t>Пре поласка у школу: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>
                          <a:latin typeface="Times New Roman"/>
                          <a:ea typeface="Calibri"/>
                          <a:cs typeface="Times New Roman"/>
                        </a:rPr>
                        <a:t>Провера домаћег, обнављање претходног градива за тај дан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 i="1">
                          <a:latin typeface="Times New Roman"/>
                          <a:ea typeface="Calibri"/>
                          <a:cs typeface="Times New Roman"/>
                        </a:rPr>
                        <a:t>2 сата пре него што кренете у школу</a:t>
                      </a:r>
                      <a:r>
                        <a:rPr lang="sr-Cyrl-CS" sz="1000" b="1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01" marR="3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>
                          <a:latin typeface="Times New Roman"/>
                          <a:ea typeface="Calibri"/>
                          <a:cs typeface="Times New Roman"/>
                        </a:rPr>
                        <a:t>Поподне бисте могли да вежбате математику нпр. од 16-17</a:t>
                      </a:r>
                      <a:r>
                        <a:rPr lang="sr-Latn-CS" sz="1000"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>
                          <a:latin typeface="Times New Roman"/>
                          <a:ea typeface="Calibri"/>
                          <a:cs typeface="Times New Roman"/>
                        </a:rPr>
                        <a:t>Нека ово буде неки термин којим ћете сваког викенда вежбати задатке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01" marR="3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>
                          <a:latin typeface="Times New Roman"/>
                          <a:ea typeface="Calibri"/>
                          <a:cs typeface="Times New Roman"/>
                        </a:rPr>
                        <a:t>Поподне бисте могли да  искористите да вежбате неки језик  нпр. од 16-17</a:t>
                      </a:r>
                      <a:r>
                        <a:rPr lang="sr-Latn-CS" sz="1000"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>
                          <a:latin typeface="Times New Roman"/>
                          <a:ea typeface="Calibri"/>
                          <a:cs typeface="Times New Roman"/>
                        </a:rPr>
                        <a:t>Нека ово буде неки термин којим ћете сваког викенда поновити градиво те недеље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01" marR="3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615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 b="1" dirty="0">
                          <a:latin typeface="Times New Roman"/>
                          <a:ea typeface="Calibri"/>
                          <a:cs typeface="Times New Roman"/>
                        </a:rPr>
                        <a:t>У </a:t>
                      </a:r>
                      <a:r>
                        <a:rPr lang="sr-Cyrl-CS" sz="1200" b="1" dirty="0">
                          <a:latin typeface="Times New Roman"/>
                          <a:ea typeface="Calibri"/>
                          <a:cs typeface="Times New Roman"/>
                        </a:rPr>
                        <a:t>школи: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200" dirty="0">
                          <a:latin typeface="Times New Roman"/>
                          <a:ea typeface="Calibri"/>
                          <a:cs typeface="Times New Roman"/>
                        </a:rPr>
                        <a:t>Прати се шта наставници предају, записује у свесци, слушају смернице наставника, 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01" marR="3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 dirty="0">
                          <a:latin typeface="Times New Roman"/>
                          <a:ea typeface="Calibri"/>
                          <a:cs typeface="Times New Roman"/>
                        </a:rPr>
                        <a:t>Време за ручак, одмор и </a:t>
                      </a:r>
                      <a:r>
                        <a:rPr lang="sr-Cyrl-CS" sz="1000" dirty="0" smtClean="0">
                          <a:latin typeface="Times New Roman"/>
                          <a:ea typeface="Calibri"/>
                          <a:cs typeface="Times New Roman"/>
                        </a:rPr>
                        <a:t>слободне </a:t>
                      </a:r>
                      <a:r>
                        <a:rPr lang="sr-Cyrl-CS" sz="1000" dirty="0">
                          <a:latin typeface="Times New Roman"/>
                          <a:ea typeface="Calibri"/>
                          <a:cs typeface="Times New Roman"/>
                        </a:rPr>
                        <a:t>активности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 i="1" dirty="0">
                          <a:latin typeface="Times New Roman"/>
                          <a:ea typeface="Calibri"/>
                          <a:cs typeface="Times New Roman"/>
                        </a:rPr>
                        <a:t>Око 2-3 сата 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01" marR="3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 b="1">
                          <a:latin typeface="Times New Roman"/>
                          <a:ea typeface="Calibri"/>
                          <a:cs typeface="Times New Roman"/>
                        </a:rPr>
                        <a:t>У школи: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>
                          <a:latin typeface="Times New Roman"/>
                          <a:ea typeface="Calibri"/>
                          <a:cs typeface="Times New Roman"/>
                        </a:rPr>
                        <a:t>Прати се шта наставници предају, записује у свесци, слушају смернице наставника,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01" marR="3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 dirty="0">
                          <a:latin typeface="Times New Roman"/>
                          <a:ea typeface="Calibri"/>
                          <a:cs typeface="Times New Roman"/>
                        </a:rPr>
                        <a:t>Време за ручак, одмор и </a:t>
                      </a:r>
                      <a:r>
                        <a:rPr lang="sr-Cyrl-CS" sz="1000" dirty="0" smtClean="0">
                          <a:latin typeface="Times New Roman"/>
                          <a:ea typeface="Calibri"/>
                          <a:cs typeface="Times New Roman"/>
                        </a:rPr>
                        <a:t>*слободне активности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 i="1" dirty="0">
                          <a:latin typeface="Times New Roman"/>
                          <a:ea typeface="Calibri"/>
                          <a:cs typeface="Times New Roman"/>
                        </a:rPr>
                        <a:t>Око 2-3 сата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01" marR="3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 b="1" dirty="0">
                          <a:latin typeface="Times New Roman"/>
                          <a:ea typeface="Calibri"/>
                          <a:cs typeface="Times New Roman"/>
                        </a:rPr>
                        <a:t>У школи: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 dirty="0">
                          <a:latin typeface="Times New Roman"/>
                          <a:ea typeface="Calibri"/>
                          <a:cs typeface="Times New Roman"/>
                        </a:rPr>
                        <a:t>Прати се шта наставници предају, записује у свесци, слушају смернице наставника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01" marR="3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>
                          <a:latin typeface="Times New Roman"/>
                          <a:ea typeface="Calibri"/>
                          <a:cs typeface="Times New Roman"/>
                        </a:rPr>
                        <a:t>Направите занимљиву паузу, погледајте неки филм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01" marR="3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>
                          <a:latin typeface="Times New Roman"/>
                          <a:ea typeface="Calibri"/>
                          <a:cs typeface="Times New Roman"/>
                        </a:rPr>
                        <a:t>Паузу можете да користите за шетњу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01" marR="3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01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 b="1">
                          <a:latin typeface="Times New Roman"/>
                          <a:ea typeface="Calibri"/>
                          <a:cs typeface="Times New Roman"/>
                        </a:rPr>
                        <a:t>После школе: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>
                          <a:latin typeface="Times New Roman"/>
                          <a:ea typeface="Calibri"/>
                          <a:cs typeface="Times New Roman"/>
                        </a:rPr>
                        <a:t>Ради се домаћи који је тог дана задат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01" marR="3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>
                          <a:latin typeface="Times New Roman"/>
                          <a:ea typeface="Calibri"/>
                          <a:cs typeface="Times New Roman"/>
                        </a:rPr>
                        <a:t>Време предвиђено за учење предмета за које се приближавају контролне, писмене и усмене провере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01" marR="3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 b="1">
                          <a:latin typeface="Times New Roman"/>
                          <a:ea typeface="Calibri"/>
                          <a:cs typeface="Times New Roman"/>
                        </a:rPr>
                        <a:t>После школе: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>
                          <a:latin typeface="Times New Roman"/>
                          <a:ea typeface="Calibri"/>
                          <a:cs typeface="Times New Roman"/>
                        </a:rPr>
                        <a:t>Ради се домаћи који је тог дана задат/учење по потреби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01" marR="3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>
                          <a:latin typeface="Times New Roman"/>
                          <a:ea typeface="Calibri"/>
                          <a:cs typeface="Times New Roman"/>
                        </a:rPr>
                        <a:t>Време предвиђено за учење предмета за које се приближавају контролне, писмене и усмене провере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01" marR="3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 b="1">
                          <a:latin typeface="Times New Roman"/>
                          <a:ea typeface="Calibri"/>
                          <a:cs typeface="Times New Roman"/>
                        </a:rPr>
                        <a:t>После школе: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>
                          <a:latin typeface="Times New Roman"/>
                          <a:ea typeface="Calibri"/>
                          <a:cs typeface="Times New Roman"/>
                        </a:rPr>
                        <a:t>Ради се домаћи који је тог дана задат/учење по потреби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01" marR="3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>
                          <a:latin typeface="Times New Roman"/>
                          <a:ea typeface="Calibri"/>
                          <a:cs typeface="Times New Roman"/>
                        </a:rPr>
                        <a:t>Од 19-20</a:t>
                      </a:r>
                      <a:r>
                        <a:rPr lang="sr-Latn-CS" sz="1000"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sr-Cyrl-CS" sz="1000">
                          <a:latin typeface="Times New Roman"/>
                          <a:ea typeface="Calibri"/>
                          <a:cs typeface="Times New Roman"/>
                        </a:rPr>
                        <a:t> прочитајте две лекције из било ког предмета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01" marR="3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 dirty="0">
                          <a:latin typeface="Times New Roman"/>
                          <a:ea typeface="Calibri"/>
                          <a:cs typeface="Times New Roman"/>
                        </a:rPr>
                        <a:t>Припремите се за сутрашњи дан; видите које предмете имате по распореду, шта је требало да </a:t>
                      </a:r>
                      <a:r>
                        <a:rPr lang="sr-Cyrl-CS" sz="1000" dirty="0" smtClean="0">
                          <a:latin typeface="Times New Roman"/>
                          <a:ea typeface="Calibri"/>
                          <a:cs typeface="Times New Roman"/>
                        </a:rPr>
                        <a:t>урадите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01" marR="3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10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 dirty="0">
                          <a:latin typeface="Times New Roman"/>
                          <a:ea typeface="Calibri"/>
                          <a:cs typeface="Times New Roman"/>
                        </a:rPr>
                        <a:t>Време за одмор и </a:t>
                      </a:r>
                      <a:r>
                        <a:rPr lang="sr-Cyrl-CS" sz="1000" dirty="0" smtClean="0">
                          <a:latin typeface="Times New Roman"/>
                          <a:ea typeface="Calibri"/>
                          <a:cs typeface="Times New Roman"/>
                        </a:rPr>
                        <a:t>слободне </a:t>
                      </a:r>
                      <a:r>
                        <a:rPr lang="sr-Cyrl-CS" sz="1000" dirty="0">
                          <a:latin typeface="Times New Roman"/>
                          <a:ea typeface="Calibri"/>
                          <a:cs typeface="Times New Roman"/>
                        </a:rPr>
                        <a:t>активности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01" marR="3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>
                          <a:latin typeface="Times New Roman"/>
                          <a:ea typeface="Calibri"/>
                          <a:cs typeface="Times New Roman"/>
                        </a:rPr>
                        <a:t>Слободно време пред спавање, предлог документарни филм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01" marR="3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 dirty="0">
                          <a:latin typeface="Times New Roman"/>
                          <a:ea typeface="Calibri"/>
                          <a:cs typeface="Times New Roman"/>
                        </a:rPr>
                        <a:t>Време за одмор и </a:t>
                      </a:r>
                      <a:r>
                        <a:rPr lang="sr-Cyrl-CS" sz="1000" dirty="0" smtClean="0">
                          <a:latin typeface="Times New Roman"/>
                          <a:ea typeface="Calibri"/>
                          <a:cs typeface="Times New Roman"/>
                        </a:rPr>
                        <a:t>слободне </a:t>
                      </a:r>
                      <a:r>
                        <a:rPr lang="sr-Cyrl-CS" sz="1000" dirty="0">
                          <a:latin typeface="Times New Roman"/>
                          <a:ea typeface="Calibri"/>
                          <a:cs typeface="Times New Roman"/>
                        </a:rPr>
                        <a:t>активности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01" marR="3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>
                          <a:latin typeface="Times New Roman"/>
                          <a:ea typeface="Calibri"/>
                          <a:cs typeface="Times New Roman"/>
                        </a:rPr>
                        <a:t>Слободно време пред спавање, предлог: читање књиге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01" marR="3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 dirty="0">
                          <a:latin typeface="Times New Roman"/>
                          <a:ea typeface="Calibri"/>
                          <a:cs typeface="Times New Roman"/>
                        </a:rPr>
                        <a:t>Време за одмор и </a:t>
                      </a:r>
                      <a:r>
                        <a:rPr lang="sr-Cyrl-CS" sz="1000" dirty="0" smtClean="0">
                          <a:latin typeface="Times New Roman"/>
                          <a:ea typeface="Calibri"/>
                          <a:cs typeface="Times New Roman"/>
                        </a:rPr>
                        <a:t>слободне </a:t>
                      </a:r>
                      <a:r>
                        <a:rPr lang="sr-Cyrl-CS" sz="1000" dirty="0">
                          <a:latin typeface="Times New Roman"/>
                          <a:ea typeface="Calibri"/>
                          <a:cs typeface="Times New Roman"/>
                        </a:rPr>
                        <a:t>активности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01" marR="3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>
                          <a:latin typeface="Times New Roman"/>
                          <a:ea typeface="Calibri"/>
                          <a:cs typeface="Times New Roman"/>
                        </a:rPr>
                        <a:t>Пред спавање можете да слушате музику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01" marR="3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>
                          <a:latin typeface="Times New Roman"/>
                          <a:ea typeface="Calibri"/>
                          <a:cs typeface="Times New Roman"/>
                        </a:rPr>
                        <a:t>Предлог пред спавање: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>
                          <a:latin typeface="Times New Roman"/>
                          <a:ea typeface="Calibri"/>
                          <a:cs typeface="Times New Roman"/>
                        </a:rPr>
                        <a:t>Јога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01" marR="3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7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>
                          <a:latin typeface="Times New Roman"/>
                          <a:ea typeface="Calibri"/>
                          <a:cs typeface="Times New Roman"/>
                        </a:rPr>
                        <a:t>Спавање најмање 8 сати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01" marR="3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>
                          <a:latin typeface="Times New Roman"/>
                          <a:ea typeface="Calibri"/>
                          <a:cs typeface="Times New Roman"/>
                        </a:rPr>
                        <a:t>Спавање најмање 8 сати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01" marR="3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>
                          <a:latin typeface="Times New Roman"/>
                          <a:ea typeface="Calibri"/>
                          <a:cs typeface="Times New Roman"/>
                        </a:rPr>
                        <a:t>Спавање најмање 8 сати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01" marR="3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>
                          <a:latin typeface="Times New Roman"/>
                          <a:ea typeface="Calibri"/>
                          <a:cs typeface="Times New Roman"/>
                        </a:rPr>
                        <a:t>Спавање најмање 8 сати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01" marR="3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>
                          <a:latin typeface="Times New Roman"/>
                          <a:ea typeface="Calibri"/>
                          <a:cs typeface="Times New Roman"/>
                        </a:rPr>
                        <a:t>Спавање најмање 8 сати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01" marR="3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>
                          <a:latin typeface="Times New Roman"/>
                          <a:ea typeface="Calibri"/>
                          <a:cs typeface="Times New Roman"/>
                        </a:rPr>
                        <a:t>Спавање најмање 8 сати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01" marR="3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 dirty="0">
                          <a:latin typeface="Times New Roman"/>
                          <a:ea typeface="Calibri"/>
                          <a:cs typeface="Times New Roman"/>
                        </a:rPr>
                        <a:t>Спавање најмање 8 сати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01" marR="3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696200" cy="838200"/>
          </a:xfrm>
        </p:spPr>
        <p:txBody>
          <a:bodyPr>
            <a:normAutofit fontScale="90000"/>
          </a:bodyPr>
          <a:lstStyle/>
          <a:p>
            <a:r>
              <a:rPr lang="sr-Cyrl-CS" b="1" dirty="0" smtClean="0"/>
              <a:t>НАЈЧЕШЋИ </a:t>
            </a:r>
            <a:r>
              <a:rPr lang="x-none" b="1" smtClean="0"/>
              <a:t>ПРОБЛЕМИ </a:t>
            </a:r>
            <a:r>
              <a:rPr lang="x-none" b="1" dirty="0" smtClean="0"/>
              <a:t>У УЧЕЊУ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05800" cy="5562600"/>
          </a:xfrm>
        </p:spPr>
        <p:txBody>
          <a:bodyPr>
            <a:normAutofit/>
          </a:bodyPr>
          <a:lstStyle/>
          <a:p>
            <a:pPr marL="342900" lvl="1" indent="-342900">
              <a:buFont typeface="Wingdings" pitchFamily="2" charset="2"/>
              <a:buChar char="ü"/>
            </a:pPr>
            <a:r>
              <a:rPr lang="sr-Cyrl-C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CS" sz="3500" b="1" dirty="0" smtClean="0">
                <a:solidFill>
                  <a:srgbClr val="00B050"/>
                </a:solidFill>
              </a:rPr>
              <a:t>Стално</a:t>
            </a:r>
            <a:r>
              <a:rPr lang="sr-Cyrl-CS" sz="3000" b="1" dirty="0" smtClean="0">
                <a:solidFill>
                  <a:srgbClr val="00B050"/>
                </a:solidFill>
              </a:rPr>
              <a:t> одлагање </a:t>
            </a:r>
            <a:r>
              <a:rPr lang="sr-Cyrl-CS" sz="3000" dirty="0" smtClean="0">
                <a:solidFill>
                  <a:schemeClr val="tx2">
                    <a:lumMod val="75000"/>
                  </a:schemeClr>
                </a:solidFill>
              </a:rPr>
              <a:t>учења;</a:t>
            </a:r>
            <a:endParaRPr lang="sr-Cyrl-C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sr-Cyrl-CS" dirty="0" smtClean="0">
                <a:solidFill>
                  <a:schemeClr val="tx2">
                    <a:lumMod val="75000"/>
                  </a:schemeClr>
                </a:solidFill>
              </a:rPr>
              <a:t>Недостатак </a:t>
            </a:r>
            <a:r>
              <a:rPr lang="sr-Cyrl-CS" b="1" dirty="0" smtClean="0">
                <a:solidFill>
                  <a:srgbClr val="00B050"/>
                </a:solidFill>
              </a:rPr>
              <a:t>задовољства</a:t>
            </a:r>
            <a:r>
              <a:rPr lang="sr-Cyrl-CS" dirty="0" smtClean="0">
                <a:solidFill>
                  <a:schemeClr val="tx2">
                    <a:lumMod val="75000"/>
                  </a:schemeClr>
                </a:solidFill>
              </a:rPr>
              <a:t> у учењу</a:t>
            </a:r>
          </a:p>
          <a:p>
            <a:pPr>
              <a:buNone/>
            </a:pPr>
            <a:r>
              <a:rPr lang="sr-Cyrl-CS" dirty="0" smtClean="0">
                <a:solidFill>
                  <a:schemeClr val="tx2">
                    <a:lumMod val="75000"/>
                  </a:schemeClr>
                </a:solidFill>
              </a:rPr>
              <a:t>    (учење је право мучење када се доживљава као наметнуто споља);</a:t>
            </a:r>
          </a:p>
          <a:p>
            <a:pPr>
              <a:buFont typeface="Wingdings" pitchFamily="2" charset="2"/>
              <a:buChar char="ü"/>
            </a:pPr>
            <a:r>
              <a:rPr lang="sr-Cyrl-CS" b="1" dirty="0" smtClean="0">
                <a:solidFill>
                  <a:srgbClr val="00B050"/>
                </a:solidFill>
              </a:rPr>
              <a:t>Кампањско</a:t>
            </a:r>
            <a:r>
              <a:rPr lang="sr-Cyrl-CS" dirty="0" smtClean="0">
                <a:solidFill>
                  <a:schemeClr val="tx2">
                    <a:lumMod val="75000"/>
                  </a:schemeClr>
                </a:solidFill>
              </a:rPr>
              <a:t> учење;</a:t>
            </a:r>
          </a:p>
          <a:p>
            <a:pPr>
              <a:buFont typeface="Wingdings" pitchFamily="2" charset="2"/>
              <a:buChar char="ü"/>
            </a:pPr>
            <a:r>
              <a:rPr lang="sr-Cyrl-CS" dirty="0" smtClean="0">
                <a:solidFill>
                  <a:schemeClr val="tx2">
                    <a:lumMod val="75000"/>
                  </a:schemeClr>
                </a:solidFill>
              </a:rPr>
              <a:t>Осећај да се све научено </a:t>
            </a:r>
            <a:r>
              <a:rPr lang="sr-Cyrl-CS" b="1" dirty="0" smtClean="0">
                <a:solidFill>
                  <a:srgbClr val="00B050"/>
                </a:solidFill>
              </a:rPr>
              <a:t>помеша</a:t>
            </a:r>
            <a:r>
              <a:rPr lang="sr-Cyrl-CS" dirty="0" smtClean="0">
                <a:solidFill>
                  <a:schemeClr val="tx2">
                    <a:lumMod val="75000"/>
                  </a:schemeClr>
                </a:solidFill>
              </a:rPr>
              <a:t> и брзо </a:t>
            </a:r>
            <a:r>
              <a:rPr lang="sr-Cyrl-CS" b="1" dirty="0" smtClean="0">
                <a:solidFill>
                  <a:srgbClr val="00B050"/>
                </a:solidFill>
              </a:rPr>
              <a:t>заборавља</a:t>
            </a:r>
            <a:r>
              <a:rPr lang="sr-Cyrl-CS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sr-Cyrl-CS" b="1" dirty="0" smtClean="0">
                <a:solidFill>
                  <a:srgbClr val="00B050"/>
                </a:solidFill>
              </a:rPr>
              <a:t>Спорост</a:t>
            </a:r>
            <a:r>
              <a:rPr lang="sr-Cyrl-CS" dirty="0" smtClean="0">
                <a:solidFill>
                  <a:schemeClr val="tx2">
                    <a:lumMod val="75000"/>
                  </a:schemeClr>
                </a:solidFill>
              </a:rPr>
              <a:t> у учењу;</a:t>
            </a:r>
          </a:p>
          <a:p>
            <a:pPr>
              <a:buFont typeface="Wingdings" pitchFamily="2" charset="2"/>
              <a:buChar char="ü"/>
            </a:pPr>
            <a:r>
              <a:rPr lang="sr-Cyrl-CS" b="1" dirty="0" smtClean="0">
                <a:solidFill>
                  <a:srgbClr val="00B050"/>
                </a:solidFill>
              </a:rPr>
              <a:t>Недовољно</a:t>
            </a:r>
            <a:r>
              <a:rPr lang="sr-Cyrl-CS" dirty="0" smtClean="0">
                <a:solidFill>
                  <a:schemeClr val="tx2">
                    <a:lumMod val="75000"/>
                  </a:schemeClr>
                </a:solidFill>
              </a:rPr>
              <a:t> учење;</a:t>
            </a:r>
          </a:p>
          <a:p>
            <a:endParaRPr lang="en-GB" dirty="0" smtClean="0">
              <a:solidFill>
                <a:srgbClr val="0000FF"/>
              </a:solidFill>
            </a:endParaRPr>
          </a:p>
          <a:p>
            <a:endParaRPr lang="sr-Cyrl-CS" b="1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165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sr-Cyrl-CS" b="1" dirty="0" smtClean="0">
                <a:solidFill>
                  <a:srgbClr val="00B050"/>
                </a:solidFill>
              </a:rPr>
              <a:t>Страх</a:t>
            </a:r>
            <a:r>
              <a:rPr lang="sr-Cyrl-CS" dirty="0" smtClean="0">
                <a:solidFill>
                  <a:schemeClr val="tx2">
                    <a:lumMod val="75000"/>
                  </a:schemeClr>
                </a:solidFill>
              </a:rPr>
              <a:t> од одговарања омета учење (међусобно испитивање повећава сигурност у научено градиво, јасно показује шта још не знамо и смањује страх од одговарања);</a:t>
            </a:r>
          </a:p>
          <a:p>
            <a:pPr>
              <a:buFont typeface="Wingdings" pitchFamily="2" charset="2"/>
              <a:buChar char="ü"/>
            </a:pPr>
            <a:r>
              <a:rPr lang="sr-Cyrl-CS" dirty="0" smtClean="0">
                <a:solidFill>
                  <a:schemeClr val="tx2">
                    <a:lumMod val="75000"/>
                  </a:schemeClr>
                </a:solidFill>
              </a:rPr>
              <a:t>Учење </a:t>
            </a:r>
            <a:r>
              <a:rPr lang="sr-Cyrl-CS" b="1" dirty="0" smtClean="0">
                <a:solidFill>
                  <a:srgbClr val="00B050"/>
                </a:solidFill>
              </a:rPr>
              <a:t>без понављања </a:t>
            </a:r>
            <a:r>
              <a:rPr lang="sr-Cyrl-CS" dirty="0" smtClean="0">
                <a:solidFill>
                  <a:schemeClr val="tx2">
                    <a:lumMod val="75000"/>
                  </a:schemeClr>
                </a:solidFill>
              </a:rPr>
              <a:t>и проверавања;</a:t>
            </a:r>
          </a:p>
          <a:p>
            <a:pPr>
              <a:buFont typeface="Wingdings" pitchFamily="2" charset="2"/>
              <a:buChar char="ü"/>
            </a:pPr>
            <a:r>
              <a:rPr lang="sr-Cyrl-CS" dirty="0" smtClean="0">
                <a:solidFill>
                  <a:schemeClr val="tx2">
                    <a:lumMod val="75000"/>
                  </a:schemeClr>
                </a:solidFill>
              </a:rPr>
              <a:t>Учење </a:t>
            </a:r>
            <a:r>
              <a:rPr lang="sr-Cyrl-CS" b="1" dirty="0" smtClean="0">
                <a:solidFill>
                  <a:srgbClr val="00B050"/>
                </a:solidFill>
              </a:rPr>
              <a:t>из туђих бележака</a:t>
            </a:r>
            <a:r>
              <a:rPr lang="sr-Cyrl-CS" dirty="0" smtClean="0">
                <a:solidFill>
                  <a:schemeClr val="tx2">
                    <a:lumMod val="75000"/>
                  </a:schemeClr>
                </a:solidFill>
              </a:rPr>
              <a:t>, избегавање уџбеника јер су преопширни.</a:t>
            </a:r>
          </a:p>
          <a:p>
            <a:pPr algn="ctr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algn="ctr">
              <a:buNone/>
            </a:pPr>
            <a:endParaRPr lang="sr-Cyrl-CS" dirty="0" smtClean="0"/>
          </a:p>
          <a:p>
            <a:pPr algn="just">
              <a:buNone/>
            </a:pPr>
            <a:r>
              <a:rPr lang="sr-Cyrl-CS" dirty="0" smtClean="0"/>
              <a:t>	</a:t>
            </a:r>
            <a:r>
              <a:rPr lang="x-none" smtClean="0"/>
              <a:t>Да </a:t>
            </a:r>
            <a:r>
              <a:rPr lang="x-none" dirty="0" smtClean="0"/>
              <a:t>би сте градиво научили са разумевањем и добро га меморисали важно је да сте ВИ САМИ АКТИВНИ при том процесу!</a:t>
            </a:r>
          </a:p>
          <a:p>
            <a:pPr algn="ctr">
              <a:buNone/>
            </a:pPr>
            <a:endParaRPr lang="sr-Cyrl-CS" dirty="0" smtClean="0"/>
          </a:p>
          <a:p>
            <a:pPr algn="just">
              <a:buNone/>
            </a:pPr>
            <a:r>
              <a:rPr lang="sr-Cyrl-CS" dirty="0" smtClean="0"/>
              <a:t>					</a:t>
            </a:r>
          </a:p>
          <a:p>
            <a:pPr algn="just">
              <a:buNone/>
            </a:pPr>
            <a:r>
              <a:rPr lang="sr-Cyrl-CS" dirty="0" smtClean="0"/>
              <a:t>					</a:t>
            </a:r>
            <a:r>
              <a:rPr lang="x-none" smtClean="0"/>
              <a:t>У </a:t>
            </a:r>
            <a:r>
              <a:rPr lang="x-none" dirty="0" smtClean="0"/>
              <a:t>наредним слајдовима приказаћемо вам </a:t>
            </a:r>
            <a:r>
              <a:rPr lang="x-none" smtClean="0"/>
              <a:t>фазе </a:t>
            </a:r>
            <a:r>
              <a:rPr lang="x-none" smtClean="0"/>
              <a:t>једно</a:t>
            </a:r>
            <a:r>
              <a:rPr lang="sr-Cyrl-RS" dirty="0" smtClean="0"/>
              <a:t>г</a:t>
            </a:r>
            <a:r>
              <a:rPr lang="x-none" smtClean="0"/>
              <a:t> </a:t>
            </a:r>
            <a:r>
              <a:rPr lang="x-none" dirty="0" smtClean="0"/>
              <a:t>модела учења којим се то постиже</a:t>
            </a:r>
            <a:endParaRPr lang="en-US" dirty="0"/>
          </a:p>
        </p:txBody>
      </p:sp>
      <p:pic>
        <p:nvPicPr>
          <p:cNvPr id="5" name="Picture 4" descr="Screenshot_4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5867400"/>
            <a:ext cx="152400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000">
              <a:srgbClr val="DDEBCF">
                <a:alpha val="13000"/>
              </a:srgbClr>
            </a:gs>
            <a:gs pos="50000">
              <a:srgbClr val="9CB86E"/>
            </a:gs>
            <a:gs pos="100000">
              <a:srgbClr val="156B13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990600"/>
          </a:xfrm>
        </p:spPr>
        <p:txBody>
          <a:bodyPr>
            <a:normAutofit/>
          </a:bodyPr>
          <a:lstStyle/>
          <a:p>
            <a:r>
              <a:rPr lang="x-none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1. ПРЕТХОДНИ ПРЕГЛЕД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53340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x-none" dirty="0" smtClean="0"/>
              <a:t>Подразумева </a:t>
            </a:r>
            <a:r>
              <a:rPr lang="sr-Cyrl-CS" dirty="0" smtClean="0"/>
              <a:t>прелиставање, прегледање садржаја неке књиге, њеног предговора, наслова, поднаслова, графикона...</a:t>
            </a:r>
          </a:p>
          <a:p>
            <a:pPr algn="just">
              <a:buFont typeface="Wingdings" pitchFamily="2" charset="2"/>
              <a:buChar char="ü"/>
            </a:pPr>
            <a:r>
              <a:rPr lang="sr-Cyrl-CS" dirty="0" smtClean="0"/>
              <a:t>Потребно је обратити пажњу на сва истакнута места у тексту: </a:t>
            </a:r>
            <a:r>
              <a:rPr lang="sr-Cyrl-CS" b="1" dirty="0" smtClean="0"/>
              <a:t>подебљана</a:t>
            </a:r>
            <a:r>
              <a:rPr lang="sr-Cyrl-CS" dirty="0" smtClean="0"/>
              <a:t> </a:t>
            </a:r>
            <a:r>
              <a:rPr lang="sr-Cyrl-CS" b="1" dirty="0" smtClean="0"/>
              <a:t>слова</a:t>
            </a:r>
            <a:r>
              <a:rPr lang="sr-Cyrl-CS" dirty="0" smtClean="0"/>
              <a:t>, поделе означене бројевима и сл. </a:t>
            </a:r>
          </a:p>
          <a:p>
            <a:pPr algn="just">
              <a:buFont typeface="Wingdings" pitchFamily="2" charset="2"/>
              <a:buChar char="ü"/>
            </a:pPr>
            <a:r>
              <a:rPr lang="sr-Cyrl-CS" dirty="0" smtClean="0"/>
              <a:t>Добро је прочитати </a:t>
            </a:r>
            <a:r>
              <a:rPr lang="sr-Cyrl-CS" b="1" dirty="0" smtClean="0"/>
              <a:t>првих неколико реченица </a:t>
            </a:r>
            <a:r>
              <a:rPr lang="sr-Cyrl-CS" dirty="0" smtClean="0"/>
              <a:t>сваког поглавља, јер је често у њима концепција целог поглавља.</a:t>
            </a:r>
            <a:r>
              <a:rPr lang="sr-Cyrl-CS" dirty="0" smtClean="0">
                <a:solidFill>
                  <a:srgbClr val="0000FF"/>
                </a:solidFill>
              </a:rPr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sr-Cyrl-CS" dirty="0" smtClean="0"/>
              <a:t>Издвајање кључних речи је следећи корак...</a:t>
            </a:r>
          </a:p>
          <a:p>
            <a:pPr algn="just">
              <a:buNone/>
            </a:pPr>
            <a:r>
              <a:rPr lang="sr-Cyrl-CS" b="1" dirty="0" smtClean="0"/>
              <a:t>	На овај начин се упознајемо са градивом, вршимо селекцију, процењујемо време потребно за учење </a:t>
            </a:r>
            <a:endParaRPr lang="en-GB" b="1" dirty="0" smtClean="0"/>
          </a:p>
          <a:p>
            <a:pPr algn="just"/>
            <a:endParaRPr lang="en-GB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  <p:pic>
        <p:nvPicPr>
          <p:cNvPr id="5" name="Picture 4" descr="downloa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5867400"/>
            <a:ext cx="836472" cy="8477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9000"/>
            <a:lum/>
          </a:blip>
          <a:srcRect/>
          <a:stretch>
            <a:fillRect l="-44000" t="15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sr-Cyrl-CS" dirty="0" smtClean="0"/>
              <a:t>Боље се памти оно што се учи као одговор на неко питање које је човек сам себи поставио, него оно што се само чита и памти!</a:t>
            </a:r>
          </a:p>
          <a:p>
            <a:pPr>
              <a:lnSpc>
                <a:spcPct val="90000"/>
              </a:lnSpc>
            </a:pPr>
            <a:r>
              <a:rPr lang="sr-Cyrl-CS" dirty="0" smtClean="0"/>
              <a:t>То значи да уместо да само прочитате да је</a:t>
            </a:r>
            <a:r>
              <a:rPr lang="sr-Cyrl-CS" i="1" dirty="0" smtClean="0"/>
              <a:t> нпр. </a:t>
            </a:r>
            <a:r>
              <a:rPr lang="sr-Cyrl-CS" i="1" dirty="0" smtClean="0">
                <a:solidFill>
                  <a:srgbClr val="FF0000"/>
                </a:solidFill>
              </a:rPr>
              <a:t>Џорџ Вашингтон био први председник Америке</a:t>
            </a:r>
            <a:r>
              <a:rPr lang="sr-Cyrl-CS" i="1" dirty="0" smtClean="0"/>
              <a:t> и то поновите </a:t>
            </a:r>
            <a:r>
              <a:rPr lang="sr-Cyrl-CS" dirty="0" smtClean="0"/>
              <a:t>боље је да поставите питање: </a:t>
            </a:r>
            <a:r>
              <a:rPr lang="sr-Cyrl-CS" i="1" dirty="0" smtClean="0">
                <a:solidFill>
                  <a:srgbClr val="FF0000"/>
                </a:solidFill>
              </a:rPr>
              <a:t>Ко је био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sr-Cyrl-CS" i="1" dirty="0" smtClean="0">
                <a:solidFill>
                  <a:srgbClr val="FF0000"/>
                </a:solidFill>
              </a:rPr>
              <a:t>први председник Америке</a:t>
            </a:r>
            <a:r>
              <a:rPr lang="sr-Cyrl-CS" i="1" dirty="0" smtClean="0"/>
              <a:t>?</a:t>
            </a:r>
          </a:p>
          <a:p>
            <a:pPr>
              <a:lnSpc>
                <a:spcPct val="90000"/>
              </a:lnSpc>
            </a:pPr>
            <a:r>
              <a:rPr lang="sr-Cyrl-CS" dirty="0" smtClean="0"/>
              <a:t>Постављање питања помаже при учењу јер се тако остварује још један циљ учења: тражење одговора!</a:t>
            </a:r>
            <a:endParaRPr lang="en-GB" dirty="0" smtClean="0"/>
          </a:p>
          <a:p>
            <a:pPr>
              <a:lnSpc>
                <a:spcPct val="90000"/>
              </a:lnSpc>
            </a:pPr>
            <a:endParaRPr lang="sr-Cyrl-CS" dirty="0" smtClean="0">
              <a:solidFill>
                <a:srgbClr val="CC0066"/>
              </a:solidFill>
            </a:endParaRPr>
          </a:p>
          <a:p>
            <a:pPr>
              <a:lnSpc>
                <a:spcPct val="90000"/>
              </a:lnSpc>
            </a:pPr>
            <a:endParaRPr lang="en-GB" i="1" dirty="0" smtClean="0">
              <a:solidFill>
                <a:srgbClr val="CC0066"/>
              </a:solidFill>
            </a:endParaRPr>
          </a:p>
          <a:p>
            <a:endParaRPr lang="en-GB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228600"/>
            <a:ext cx="7848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2. ПОСТАВЉАЊЕ ПИТАЊА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2000"/>
            <a:lum/>
          </a:blip>
          <a:srcRect/>
          <a:stretch>
            <a:fillRect l="1000" t="-18000" r="-5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3581400" cy="52578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sr-Cyrl-CS" sz="2800" dirty="0" smtClean="0"/>
              <a:t>Током читања треба тражити </a:t>
            </a:r>
            <a:r>
              <a:rPr lang="sr-Cyrl-CS" sz="2800" dirty="0" smtClean="0">
                <a:solidFill>
                  <a:srgbClr val="C00000"/>
                </a:solidFill>
              </a:rPr>
              <a:t>одговоре</a:t>
            </a:r>
            <a:r>
              <a:rPr lang="sr-Cyrl-CS" sz="2800" dirty="0" smtClean="0"/>
              <a:t> на постављена питања. </a:t>
            </a:r>
          </a:p>
          <a:p>
            <a:pPr>
              <a:buFont typeface="Wingdings" pitchFamily="2" charset="2"/>
              <a:buChar char="ü"/>
            </a:pPr>
            <a:r>
              <a:rPr lang="sr-Cyrl-CS" sz="2800" dirty="0" smtClean="0"/>
              <a:t>Потребно је обратити пажњу на </a:t>
            </a:r>
            <a:r>
              <a:rPr lang="sr-Cyrl-CS" sz="2800" i="1" dirty="0" smtClean="0">
                <a:solidFill>
                  <a:srgbClr val="C00000"/>
                </a:solidFill>
              </a:rPr>
              <a:t>непознате речи, табеле, графиконе и илустрације. </a:t>
            </a:r>
          </a:p>
          <a:p>
            <a:pPr>
              <a:buFont typeface="Wingdings" pitchFamily="2" charset="2"/>
              <a:buChar char="ü"/>
            </a:pPr>
            <a:r>
              <a:rPr lang="sr-Cyrl-CS" sz="2800" dirty="0" smtClean="0">
                <a:solidFill>
                  <a:srgbClr val="C00000"/>
                </a:solidFill>
              </a:rPr>
              <a:t>Подвлачење</a:t>
            </a:r>
            <a:r>
              <a:rPr lang="sr-Cyrl-CS" sz="2800" dirty="0" smtClean="0"/>
              <a:t> се ради тек при </a:t>
            </a:r>
            <a:r>
              <a:rPr lang="sr-Cyrl-CS" sz="2800" u="sng" dirty="0" smtClean="0"/>
              <a:t>другом читању</a:t>
            </a:r>
            <a:r>
              <a:rPr lang="sr-Cyrl-CS" sz="2800" dirty="0" smtClean="0"/>
              <a:t>, када је ђак у стању да разликује битно од небитног.</a:t>
            </a:r>
          </a:p>
          <a:p>
            <a:pPr>
              <a:buFont typeface="Wingdings" pitchFamily="2" charset="2"/>
              <a:buChar char="ü"/>
            </a:pPr>
            <a:r>
              <a:rPr lang="sr-Cyrl-CS" sz="2800" dirty="0" smtClean="0"/>
              <a:t>Треба маркирати само </a:t>
            </a:r>
            <a:r>
              <a:rPr lang="sr-Cyrl-CS" sz="2800" u="sng" dirty="0" smtClean="0"/>
              <a:t>главне идеје,</a:t>
            </a:r>
            <a:r>
              <a:rPr lang="sr-Cyrl-CS" sz="2800" dirty="0" smtClean="0"/>
              <a:t> </a:t>
            </a:r>
            <a:r>
              <a:rPr lang="sr-Cyrl-CS" sz="2800" u="sng" dirty="0" smtClean="0"/>
              <a:t>стручне термине</a:t>
            </a:r>
            <a:r>
              <a:rPr lang="sr-Cyrl-CS" sz="2800" dirty="0" smtClean="0"/>
              <a:t> и неке важније детаље. </a:t>
            </a:r>
          </a:p>
          <a:p>
            <a:pPr>
              <a:buNone/>
            </a:pPr>
            <a:endParaRPr lang="sr-Cyrl-C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48200" y="0"/>
            <a:ext cx="426606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sr-Cyrl-C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3. ЧИТАЊЕ ГРАДИВА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rgbClr val="DDEBCF">
                <a:alpha val="35000"/>
              </a:srgbClr>
            </a:gs>
            <a:gs pos="50000">
              <a:srgbClr val="9CB86E"/>
            </a:gs>
            <a:gs pos="100000">
              <a:srgbClr val="156B13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sr-Cyrl-C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4. ПРЕСЛИШАВАЊЕ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>
            <a:normAutofit fontScale="92500" lnSpcReduction="10000"/>
          </a:bodyPr>
          <a:lstStyle/>
          <a:p>
            <a:pPr marL="609600" indent="-609600"/>
            <a:r>
              <a:rPr lang="sr-Cyrl-CS" dirty="0" smtClean="0"/>
              <a:t>После учења важно је да се градиво понови после </a:t>
            </a:r>
            <a:r>
              <a:rPr lang="sr-Cyrl-CS" b="1" dirty="0" smtClean="0">
                <a:solidFill>
                  <a:srgbClr val="FF0000"/>
                </a:solidFill>
              </a:rPr>
              <a:t>10-так минута</a:t>
            </a:r>
            <a:r>
              <a:rPr lang="sr-Cyrl-CS" dirty="0" smtClean="0"/>
              <a:t>, што је први меморијски ритам и тако највећи део података сачувамо у дуготрајној меморији.</a:t>
            </a:r>
          </a:p>
          <a:p>
            <a:pPr marL="609600" indent="-609600"/>
            <a:r>
              <a:rPr lang="sr-Cyrl-CS" dirty="0" smtClean="0"/>
              <a:t>Сутрадан </a:t>
            </a:r>
            <a:r>
              <a:rPr lang="sr-Cyrl-CS" b="1" dirty="0" smtClean="0">
                <a:solidFill>
                  <a:srgbClr val="FF0000"/>
                </a:solidFill>
              </a:rPr>
              <a:t>по устајању</a:t>
            </a:r>
            <a:r>
              <a:rPr lang="sr-Cyrl-CS" dirty="0" smtClean="0">
                <a:solidFill>
                  <a:srgbClr val="FF0000"/>
                </a:solidFill>
              </a:rPr>
              <a:t> </a:t>
            </a:r>
            <a:r>
              <a:rPr lang="sr-Cyrl-CS" dirty="0" smtClean="0"/>
              <a:t>потребно је извршити још једно понављање наученог.</a:t>
            </a:r>
          </a:p>
          <a:p>
            <a:pPr marL="609600" indent="-609600"/>
            <a:r>
              <a:rPr lang="sr-Cyrl-CS" dirty="0" smtClean="0"/>
              <a:t>Они који поштују ова два ритма пребацују  и до 90% информација у дуготрајну меморију.</a:t>
            </a:r>
          </a:p>
          <a:p>
            <a:pPr marL="609600" indent="-609600"/>
            <a:r>
              <a:rPr lang="sr-Cyrl-CS" dirty="0" smtClean="0"/>
              <a:t>Следећи  меморисји ритам је после </a:t>
            </a:r>
            <a:r>
              <a:rPr lang="sr-Cyrl-CS" b="1" dirty="0" smtClean="0">
                <a:solidFill>
                  <a:srgbClr val="FF0000"/>
                </a:solidFill>
              </a:rPr>
              <a:t>7</a:t>
            </a:r>
            <a:r>
              <a:rPr lang="sr-Cyrl-CS" dirty="0" smtClean="0"/>
              <a:t> дана, </a:t>
            </a:r>
            <a:r>
              <a:rPr lang="sr-Cyrl-CS" b="1" dirty="0" smtClean="0">
                <a:solidFill>
                  <a:srgbClr val="FF0000"/>
                </a:solidFill>
              </a:rPr>
              <a:t>30</a:t>
            </a:r>
            <a:r>
              <a:rPr lang="sr-Cyrl-CS" dirty="0" smtClean="0"/>
              <a:t> дана</a:t>
            </a:r>
            <a:r>
              <a:rPr lang="sr-Cyrl-CS" b="1" dirty="0" smtClean="0"/>
              <a:t>, </a:t>
            </a:r>
            <a:r>
              <a:rPr lang="sr-Cyrl-CS" b="1" dirty="0" smtClean="0">
                <a:solidFill>
                  <a:srgbClr val="FF0000"/>
                </a:solidFill>
              </a:rPr>
              <a:t>3</a:t>
            </a:r>
            <a:r>
              <a:rPr lang="sr-Cyrl-CS" dirty="0" smtClean="0"/>
              <a:t> месеца</a:t>
            </a:r>
            <a:r>
              <a:rPr lang="sr-Cyrl-CS" b="1" dirty="0" smtClean="0"/>
              <a:t>, </a:t>
            </a:r>
            <a:r>
              <a:rPr lang="sr-Cyrl-CS" b="1" dirty="0" smtClean="0">
                <a:solidFill>
                  <a:srgbClr val="FF0000"/>
                </a:solidFill>
              </a:rPr>
              <a:t>6</a:t>
            </a:r>
            <a:r>
              <a:rPr lang="sr-Cyrl-CS" dirty="0" smtClean="0"/>
              <a:t> месеци и </a:t>
            </a:r>
            <a:r>
              <a:rPr lang="sr-Cyrl-CS" dirty="0" smtClean="0">
                <a:solidFill>
                  <a:srgbClr val="FF0000"/>
                </a:solidFill>
              </a:rPr>
              <a:t>годину</a:t>
            </a:r>
            <a:r>
              <a:rPr lang="sr-Cyrl-CS" dirty="0" smtClean="0"/>
              <a:t> дана.</a:t>
            </a:r>
            <a:endParaRPr lang="en-GB" dirty="0" smtClean="0"/>
          </a:p>
          <a:p>
            <a:pPr marL="609600" indent="-609600"/>
            <a:endParaRPr lang="en-GB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rgbClr val="DDEBCF">
                <a:alpha val="35000"/>
              </a:srgbClr>
            </a:gs>
            <a:gs pos="50000">
              <a:srgbClr val="9CB86E"/>
            </a:gs>
            <a:gs pos="100000">
              <a:srgbClr val="156B13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848600" cy="944562"/>
          </a:xfrm>
        </p:spPr>
        <p:txBody>
          <a:bodyPr/>
          <a:lstStyle/>
          <a:p>
            <a:r>
              <a:rPr lang="sr-Cyrl-C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5. ЗАВРШНИ ПРЕГЛЕД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ü"/>
            </a:pPr>
            <a:r>
              <a:rPr lang="sr-Cyrl-CS" dirty="0" smtClean="0"/>
              <a:t>Омогућава да уз увежбање у репродукцији, ученик провери да ли је градиво у потпуности разумео и повезао га у једну </a:t>
            </a:r>
            <a:r>
              <a:rPr lang="sr-Cyrl-CS" dirty="0" smtClean="0">
                <a:solidFill>
                  <a:srgbClr val="FF0000"/>
                </a:solidFill>
              </a:rPr>
              <a:t>логичку целину</a:t>
            </a:r>
            <a:r>
              <a:rPr lang="sr-Cyrl-CS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sr-Cyrl-CS" dirty="0" smtClean="0"/>
              <a:t>Завршни преглед се надовезује на предходну фазу, пре него што је почео процес заборављања и </a:t>
            </a:r>
            <a:r>
              <a:rPr lang="sr-Cyrl-CS" dirty="0" smtClean="0">
                <a:solidFill>
                  <a:srgbClr val="FF0000"/>
                </a:solidFill>
              </a:rPr>
              <a:t>састоји се више од преслишавања него од читања</a:t>
            </a:r>
            <a:r>
              <a:rPr lang="sr-Cyrl-CS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sr-Cyrl-CS" dirty="0" smtClean="0"/>
              <a:t>Треба се дуже задржати на </a:t>
            </a:r>
            <a:r>
              <a:rPr lang="sr-Cyrl-CS" dirty="0" smtClean="0">
                <a:solidFill>
                  <a:srgbClr val="FF0000"/>
                </a:solidFill>
              </a:rPr>
              <a:t>тежим местима </a:t>
            </a:r>
            <a:r>
              <a:rPr lang="sr-Cyrl-CS" dirty="0" smtClean="0"/>
              <a:t>у  градиву и обратити пажњу да ли су она правилно схваћена и запамћена.</a:t>
            </a:r>
            <a:endParaRPr lang="en-GB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7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28600"/>
            <a:ext cx="6477000" cy="1524000"/>
          </a:xfrm>
        </p:spPr>
        <p:txBody>
          <a:bodyPr/>
          <a:lstStyle/>
          <a:p>
            <a:pPr algn="ctr">
              <a:buNone/>
            </a:pPr>
            <a:r>
              <a:rPr lang="sr-Cyrl-CS" b="1" dirty="0" smtClean="0"/>
              <a:t>	</a:t>
            </a:r>
            <a:r>
              <a:rPr lang="sr-Cyrl-CS" b="1" dirty="0" smtClean="0">
                <a:solidFill>
                  <a:srgbClr val="C00000"/>
                </a:solidFill>
              </a:rPr>
              <a:t>Шта подразумева комбиновани модел наставе?</a:t>
            </a:r>
            <a:endParaRPr lang="en-US" b="1" dirty="0">
              <a:solidFill>
                <a:srgbClr val="C00000"/>
              </a:solidFill>
              <a:latin typeface="Bodoni MT Black" pitchFamily="18" charset="0"/>
            </a:endParaRPr>
          </a:p>
        </p:txBody>
      </p:sp>
      <p:pic>
        <p:nvPicPr>
          <p:cNvPr id="6" name="Picture 5" descr="coro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4724400"/>
            <a:ext cx="2152953" cy="1721941"/>
          </a:xfrm>
          <a:prstGeom prst="rect">
            <a:avLst/>
          </a:prstGeom>
        </p:spPr>
      </p:pic>
      <p:pic>
        <p:nvPicPr>
          <p:cNvPr id="7" name="Picture 6" descr="zoo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0" y="2819400"/>
            <a:ext cx="1630325" cy="1491575"/>
          </a:xfrm>
          <a:prstGeom prst="rect">
            <a:avLst/>
          </a:prstGeom>
        </p:spPr>
      </p:pic>
      <p:pic>
        <p:nvPicPr>
          <p:cNvPr id="8" name="Picture 7" descr="гугл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33800" y="1752600"/>
            <a:ext cx="1822723" cy="958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229600" cy="441960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sr-Cyrl-CS" b="1" dirty="0" smtClean="0">
                <a:solidFill>
                  <a:schemeClr val="accent3">
                    <a:lumMod val="50000"/>
                  </a:schemeClr>
                </a:solidFill>
              </a:rPr>
              <a:t>	Слободне активности </a:t>
            </a:r>
            <a:r>
              <a:rPr lang="sr-Cyrl-CS" dirty="0" smtClean="0"/>
              <a:t>планирајте онако како ви желите, али запамтите да би било добро да: </a:t>
            </a:r>
          </a:p>
          <a:p>
            <a:pPr algn="just">
              <a:buNone/>
            </a:pPr>
            <a:r>
              <a:rPr lang="sr-Cyrl-CS" b="1" i="1" dirty="0" smtClean="0">
                <a:solidFill>
                  <a:srgbClr val="FFFF00"/>
                </a:solidFill>
              </a:rPr>
              <a:t>	ограничите време </a:t>
            </a:r>
            <a:r>
              <a:rPr lang="sr-Cyrl-CS" i="1" dirty="0" smtClean="0"/>
              <a:t>оних слободних активности</a:t>
            </a:r>
            <a:r>
              <a:rPr lang="sr-Cyrl-CS" dirty="0" smtClean="0"/>
              <a:t> као што су: </a:t>
            </a:r>
            <a:r>
              <a:rPr lang="sr-Cyrl-CS" dirty="0" smtClean="0">
                <a:solidFill>
                  <a:srgbClr val="FFFF00"/>
                </a:solidFill>
              </a:rPr>
              <a:t>играње игрица,  коришћење телефона, гледање тв-а </a:t>
            </a:r>
            <a:r>
              <a:rPr lang="sr-Cyrl-CS" dirty="0" smtClean="0"/>
              <a:t>и сл. како вам учење и забава не би били исти и како би очували свој вид и  здравље!</a:t>
            </a:r>
            <a:endParaRPr lang="en-US" dirty="0"/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4953000"/>
            <a:ext cx="2752725" cy="16573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4572000"/>
            <a:ext cx="4724400" cy="1447800"/>
          </a:xfrm>
        </p:spPr>
        <p:txBody>
          <a:bodyPr>
            <a:normAutofit fontScale="90000"/>
          </a:bodyPr>
          <a:lstStyle/>
          <a:p>
            <a:r>
              <a:rPr lang="sr-Cyrl-CS" i="1" dirty="0" smtClean="0"/>
              <a:t/>
            </a:r>
            <a:br>
              <a:rPr lang="sr-Cyrl-CS" i="1" dirty="0" smtClean="0"/>
            </a:br>
            <a:r>
              <a:rPr lang="sr-Cyrl-CS" i="1" dirty="0" smtClean="0"/>
              <a:t>И будите слободни да тражите савет,</a:t>
            </a:r>
            <a:br>
              <a:rPr lang="sr-Cyrl-CS" i="1" dirty="0" smtClean="0"/>
            </a:br>
            <a:r>
              <a:rPr lang="sr-Cyrl-CS" i="1" dirty="0" smtClean="0"/>
              <a:t>ми ћемо увек притећи у помоћ! </a:t>
            </a:r>
            <a:r>
              <a:rPr lang="sr-Cyrl-CS" dirty="0" smtClean="0">
                <a:sym typeface="Wingdings" pitchFamily="2" charset="2"/>
              </a:rPr>
              <a:t></a:t>
            </a:r>
            <a:br>
              <a:rPr lang="sr-Cyrl-CS" dirty="0" smtClean="0">
                <a:sym typeface="Wingdings" pitchFamily="2" charset="2"/>
              </a:rPr>
            </a:br>
            <a:r>
              <a:rPr lang="sr-Cyrl-CS" dirty="0" smtClean="0">
                <a:sym typeface="Wingdings" pitchFamily="2" charset="2"/>
              </a:rPr>
              <a:t/>
            </a:r>
            <a:br>
              <a:rPr lang="sr-Cyrl-CS" dirty="0" smtClean="0">
                <a:sym typeface="Wingdings" pitchFamily="2" charset="2"/>
              </a:rPr>
            </a:br>
            <a:r>
              <a:rPr lang="sr-Cyrl-CS" dirty="0" smtClean="0">
                <a:sym typeface="Wingdings" pitchFamily="2" charset="2"/>
              </a:rPr>
              <a:t>Ваш психолог и педагог</a:t>
            </a:r>
            <a:br>
              <a:rPr lang="sr-Cyrl-CS" dirty="0" smtClean="0">
                <a:sym typeface="Wingdings" pitchFamily="2" charset="2"/>
              </a:rPr>
            </a:br>
            <a:r>
              <a:rPr lang="sr-Cyrl-CS" dirty="0" smtClean="0">
                <a:sym typeface="Wingdings" pitchFamily="2" charset="2"/>
              </a:rPr>
              <a:t/>
            </a:r>
            <a:br>
              <a:rPr lang="sr-Cyrl-CS" dirty="0" smtClean="0">
                <a:sym typeface="Wingdings" pitchFamily="2" charset="2"/>
              </a:rPr>
            </a:br>
            <a:r>
              <a:rPr lang="sr-Cyrl-CS" dirty="0" smtClean="0">
                <a:sym typeface="Wingdings" pitchFamily="2" charset="2"/>
              </a:rPr>
              <a:t/>
            </a:r>
            <a:br>
              <a:rPr lang="sr-Cyrl-CS" dirty="0" smtClean="0">
                <a:sym typeface="Wingdings" pitchFamily="2" charset="2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CS" dirty="0" smtClean="0"/>
              <a:t>Комбиновани модел наставе подразумева: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05800" cy="4953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sr-Cyrl-CS" dirty="0" smtClean="0"/>
              <a:t> Часови трају 30 минута;</a:t>
            </a:r>
          </a:p>
          <a:p>
            <a:pPr>
              <a:buFont typeface="Wingdings" pitchFamily="2" charset="2"/>
              <a:buChar char="ü"/>
            </a:pPr>
            <a:r>
              <a:rPr lang="sr-Cyrl-CS" dirty="0"/>
              <a:t> </a:t>
            </a:r>
            <a:r>
              <a:rPr lang="sr-Cyrl-CS" dirty="0" smtClean="0"/>
              <a:t>Сваког другог дана сте у школи (једне недеље 3 пута, друге 2 пута);</a:t>
            </a:r>
          </a:p>
          <a:p>
            <a:pPr>
              <a:buFont typeface="Wingdings" pitchFamily="2" charset="2"/>
              <a:buChar char="ü"/>
            </a:pPr>
            <a:r>
              <a:rPr lang="sr-Cyrl-CS" dirty="0"/>
              <a:t> </a:t>
            </a:r>
            <a:r>
              <a:rPr lang="sr-Cyrl-CS" dirty="0" smtClean="0"/>
              <a:t>Тог дана када сте у школи је са вама половина одељења;</a:t>
            </a:r>
          </a:p>
          <a:p>
            <a:pPr>
              <a:buFont typeface="Wingdings" pitchFamily="2" charset="2"/>
              <a:buChar char="ü"/>
            </a:pPr>
            <a:r>
              <a:rPr lang="sr-Cyrl-CS" dirty="0"/>
              <a:t> </a:t>
            </a:r>
            <a:r>
              <a:rPr lang="sr-Cyrl-CS" dirty="0" smtClean="0"/>
              <a:t>Када нисте у школској, </a:t>
            </a:r>
            <a:r>
              <a:rPr lang="sr-Latn-CS" dirty="0" smtClean="0"/>
              <a:t>Google</a:t>
            </a:r>
            <a:r>
              <a:rPr lang="sr-Cyrl-CS" dirty="0" smtClean="0"/>
              <a:t> учионица вам мења учионицу;</a:t>
            </a:r>
          </a:p>
          <a:p>
            <a:pPr>
              <a:buFont typeface="Wingdings" pitchFamily="2" charset="2"/>
              <a:buChar char="ü"/>
            </a:pPr>
            <a:r>
              <a:rPr lang="sr-Cyrl-CS" dirty="0"/>
              <a:t> </a:t>
            </a:r>
            <a:r>
              <a:rPr lang="sr-Cyrl-CS" dirty="0" smtClean="0"/>
              <a:t>Код куће </a:t>
            </a:r>
            <a:r>
              <a:rPr lang="en-US" dirty="0" smtClean="0"/>
              <a:t>je </a:t>
            </a:r>
            <a:r>
              <a:rPr lang="x-none" dirty="0" smtClean="0"/>
              <a:t>потребно да</a:t>
            </a:r>
            <a:r>
              <a:rPr lang="sr-Cyrl-CS" dirty="0" smtClean="0"/>
              <a:t> радите и учите као и када сте у школи.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Google </a:t>
            </a:r>
            <a:r>
              <a:rPr lang="sr-Cyrl-CS" dirty="0" smtClean="0"/>
              <a:t>учионица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algn="just">
              <a:buFont typeface="Wingdings" pitchFamily="2" charset="2"/>
              <a:buChar char="ü"/>
            </a:pPr>
            <a:r>
              <a:rPr lang="sr-Cyrl-CS" dirty="0" smtClean="0"/>
              <a:t>Њој приступате свакодневно;</a:t>
            </a:r>
          </a:p>
          <a:p>
            <a:pPr marL="514350" indent="-514350" algn="just">
              <a:buFont typeface="Wingdings" pitchFamily="2" charset="2"/>
              <a:buChar char="ü"/>
            </a:pPr>
            <a:r>
              <a:rPr lang="sr-Cyrl-CS" dirty="0" smtClean="0"/>
              <a:t>Наставници вам и тамо шаљу домаће задатке као и материјале који вам требају за њихов час;</a:t>
            </a:r>
          </a:p>
          <a:p>
            <a:pPr marL="514350" indent="-514350" algn="just">
              <a:buFont typeface="Wingdings" pitchFamily="2" charset="2"/>
              <a:buChar char="ü"/>
            </a:pPr>
            <a:r>
              <a:rPr lang="sr-Cyrl-CS" dirty="0" smtClean="0"/>
              <a:t>Оног дана када нисте у школи, Гугл учионица је ваша </a:t>
            </a:r>
            <a:r>
              <a:rPr lang="sr-Cyrl-CS" i="1" dirty="0" smtClean="0"/>
              <a:t>онлајн</a:t>
            </a:r>
            <a:r>
              <a:rPr lang="sr-Cyrl-CS" dirty="0" smtClean="0"/>
              <a:t> учионица и све што наставници тог дана пошаљу тамо потребно је да </a:t>
            </a:r>
            <a:r>
              <a:rPr lang="sr-Cyrl-CS" dirty="0" smtClean="0">
                <a:solidFill>
                  <a:srgbClr val="FF0000"/>
                </a:solidFill>
              </a:rPr>
              <a:t>урадите, препишете и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x-none" dirty="0" smtClean="0">
                <a:solidFill>
                  <a:srgbClr val="FF0000"/>
                </a:solidFill>
              </a:rPr>
              <a:t>или</a:t>
            </a:r>
            <a:r>
              <a:rPr lang="sr-Cyrl-CS" dirty="0" smtClean="0">
                <a:solidFill>
                  <a:srgbClr val="FF0000"/>
                </a:solidFill>
              </a:rPr>
              <a:t> научите .</a:t>
            </a:r>
          </a:p>
        </p:txBody>
      </p:sp>
      <p:pic>
        <p:nvPicPr>
          <p:cNvPr id="4" name="Picture 3" descr="гуг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0400" y="304800"/>
            <a:ext cx="1766216" cy="928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sr-Cyrl-CS" dirty="0" smtClean="0">
                <a:solidFill>
                  <a:srgbClr val="FF0000"/>
                </a:solidFill>
              </a:rPr>
              <a:t>Шта је неопходно да би имао/имала добре резултате у школи?</a:t>
            </a:r>
            <a:endParaRPr lang="en-US" dirty="0">
              <a:solidFill>
                <a:srgbClr val="FF0000"/>
              </a:solidFill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352800"/>
            <a:ext cx="8229600" cy="32305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sr-Cyrl-CS" b="1" dirty="0" smtClean="0"/>
              <a:t>Мотивација</a:t>
            </a:r>
          </a:p>
          <a:p>
            <a:pPr>
              <a:buFont typeface="Wingdings" pitchFamily="2" charset="2"/>
              <a:buChar char="ü"/>
            </a:pPr>
            <a:r>
              <a:rPr lang="sr-Cyrl-CS" b="1" dirty="0" smtClean="0"/>
              <a:t>Праћење упутства наставника на часу и на </a:t>
            </a:r>
            <a:r>
              <a:rPr lang="sr-Latn-CS" b="1" dirty="0" smtClean="0"/>
              <a:t>Google </a:t>
            </a:r>
            <a:r>
              <a:rPr lang="sr-Cyrl-CS" b="1" dirty="0" smtClean="0"/>
              <a:t>учионици</a:t>
            </a:r>
          </a:p>
          <a:p>
            <a:pPr>
              <a:buFont typeface="Wingdings" pitchFamily="2" charset="2"/>
              <a:buChar char="ü"/>
            </a:pPr>
            <a:r>
              <a:rPr lang="sr-Cyrl-CS" b="1" dirty="0"/>
              <a:t> </a:t>
            </a:r>
            <a:r>
              <a:rPr lang="sr-Cyrl-CS" b="1" dirty="0" smtClean="0"/>
              <a:t>Добра организација времена за учење</a:t>
            </a:r>
          </a:p>
          <a:p>
            <a:pPr>
              <a:buFont typeface="Wingdings" pitchFamily="2" charset="2"/>
              <a:buChar char="ü"/>
            </a:pPr>
            <a:r>
              <a:rPr lang="sr-Cyrl-CS" b="1" dirty="0" smtClean="0"/>
              <a:t> </a:t>
            </a:r>
            <a:r>
              <a:rPr lang="sr-Cyrl-RS" b="1" dirty="0" smtClean="0"/>
              <a:t>Добре </a:t>
            </a:r>
            <a:r>
              <a:rPr lang="sr-Cyrl-CS" b="1" dirty="0" smtClean="0"/>
              <a:t>м</a:t>
            </a:r>
            <a:r>
              <a:rPr lang="sr-Cyrl-CS" b="1" dirty="0" smtClean="0"/>
              <a:t>етоде </a:t>
            </a:r>
            <a:r>
              <a:rPr lang="sr-Cyrl-CS" b="1" dirty="0" smtClean="0"/>
              <a:t>и технике учења</a:t>
            </a:r>
          </a:p>
          <a:p>
            <a:pPr>
              <a:buFont typeface="Wingdings" pitchFamily="2" charset="2"/>
              <a:buChar char="ü"/>
            </a:pPr>
            <a:r>
              <a:rPr lang="sr-Cyrl-CS" b="1" dirty="0"/>
              <a:t> </a:t>
            </a:r>
            <a:r>
              <a:rPr lang="sr-Cyrl-CS" b="1" dirty="0" smtClean="0"/>
              <a:t>Добра организација слободног времена</a:t>
            </a:r>
          </a:p>
          <a:p>
            <a:pPr>
              <a:buFont typeface="Wingdings" pitchFamily="2" charset="2"/>
              <a:buChar char="ü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/>
          <a:lstStyle/>
          <a:p>
            <a:r>
              <a:rPr lang="sr-Cyrl-CS" i="1" dirty="0" smtClean="0">
                <a:latin typeface="Arial Black" pitchFamily="34" charset="0"/>
              </a:rPr>
              <a:t>Мотивација</a:t>
            </a:r>
            <a:endParaRPr lang="en-US" i="1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51054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sr-Cyrl-CS" sz="2800" b="1" dirty="0" smtClean="0">
                <a:solidFill>
                  <a:srgbClr val="FF0000"/>
                </a:solidFill>
              </a:rPr>
              <a:t>Најбоље резултате не постижу нужно они који су најспособнији већ они коју су највише мотивисани за учење!</a:t>
            </a:r>
          </a:p>
          <a:p>
            <a:pPr algn="ctr">
              <a:buNone/>
            </a:pPr>
            <a:endParaRPr lang="en-US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r">
              <a:buNone/>
            </a:pPr>
            <a:r>
              <a:rPr lang="sr-Cyrl-CS" sz="2800" b="1" dirty="0" smtClean="0">
                <a:solidFill>
                  <a:schemeClr val="accent3">
                    <a:lumMod val="50000"/>
                  </a:schemeClr>
                </a:solidFill>
              </a:rPr>
              <a:t>Поред мотивације важно је и позитивно мислити о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r-Cyrl-CS" sz="2800" b="1" dirty="0" smtClean="0">
                <a:solidFill>
                  <a:schemeClr val="accent3">
                    <a:lumMod val="50000"/>
                  </a:schemeClr>
                </a:solidFill>
              </a:rPr>
              <a:t>себи и својим способностима: </a:t>
            </a:r>
            <a:endParaRPr lang="en-US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r">
              <a:buNone/>
            </a:pPr>
            <a:r>
              <a:rPr lang="sr-Cyrl-CS" sz="2800" b="1" dirty="0" smtClean="0">
                <a:solidFill>
                  <a:schemeClr val="accent3">
                    <a:lumMod val="50000"/>
                  </a:schemeClr>
                </a:solidFill>
              </a:rPr>
              <a:t>што сте уверенији да можете </a:t>
            </a:r>
            <a:endParaRPr lang="en-US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r">
              <a:buNone/>
            </a:pPr>
            <a:r>
              <a:rPr lang="sr-Cyrl-CS" sz="2800" b="1" dirty="0" smtClean="0">
                <a:solidFill>
                  <a:schemeClr val="accent3">
                    <a:lumMod val="50000"/>
                  </a:schemeClr>
                </a:solidFill>
              </a:rPr>
              <a:t>постићи успех пре ће те га и </a:t>
            </a:r>
            <a:endParaRPr lang="en-US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r">
              <a:buNone/>
            </a:pPr>
            <a:r>
              <a:rPr lang="sr-Cyrl-CS" sz="2800" b="1" dirty="0" smtClean="0">
                <a:solidFill>
                  <a:schemeClr val="accent3">
                    <a:lumMod val="50000"/>
                  </a:schemeClr>
                </a:solidFill>
              </a:rPr>
              <a:t>остварити!</a:t>
            </a:r>
          </a:p>
          <a:p>
            <a:pPr algn="ctr">
              <a:buNone/>
            </a:pPr>
            <a:endParaRPr lang="sr-Cyrl-C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sr-Cyrl-CS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 descr="Motivacij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990600"/>
            <a:ext cx="2535936" cy="1219200"/>
          </a:xfrm>
          <a:prstGeom prst="rect">
            <a:avLst/>
          </a:prstGeom>
        </p:spPr>
      </p:pic>
      <p:pic>
        <p:nvPicPr>
          <p:cNvPr id="5" name="Picture 4" descr="moz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4634416"/>
            <a:ext cx="3562350" cy="210339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rgbClr val="DCEBF5">
                <a:alpha val="76000"/>
              </a:srgbClr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b="1" dirty="0" smtClean="0">
                <a:solidFill>
                  <a:schemeClr val="accent2"/>
                </a:solidFill>
              </a:rPr>
              <a:t>УНУТРАШЊА наспрам СПОЉАШЊЕ МОТИВАЦИЈЕ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sr-Cyrl-CS" b="1" dirty="0" smtClean="0"/>
              <a:t>	</a:t>
            </a:r>
            <a:r>
              <a:rPr lang="x-none" b="1" smtClean="0"/>
              <a:t>Истраживања </a:t>
            </a:r>
            <a:r>
              <a:rPr lang="x-none" b="1" dirty="0" smtClean="0"/>
              <a:t>показују да </a:t>
            </a:r>
            <a:r>
              <a:rPr lang="x-none" b="1" smtClean="0"/>
              <a:t>боље ре</a:t>
            </a:r>
            <a:r>
              <a:rPr lang="sr-Cyrl-CS" b="1" dirty="0" smtClean="0"/>
              <a:t>з</a:t>
            </a:r>
            <a:r>
              <a:rPr lang="x-none" b="1" smtClean="0"/>
              <a:t>ултате </a:t>
            </a:r>
            <a:r>
              <a:rPr lang="x-none" b="1" dirty="0" smtClean="0"/>
              <a:t>у учењу ученици показују када су мотивисани самом активношћу и темом, тј. када желе да сазнају више о самом градиву и напредују него када уче због нечега што је изван њих: због оцене, да добију награду, похвалу, не би ли им се укинула казна и сл.</a:t>
            </a: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sr-Cyrl-C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Зато је важно да се питате....</a:t>
            </a:r>
          </a:p>
          <a:p>
            <a:pPr algn="ctr">
              <a:buNone/>
            </a:pPr>
            <a:endParaRPr lang="sr-Cyrl-CS" sz="36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sr-Cyrl-CS" sz="36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sr-Cyrl-C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Који је крајњи циљ мог учења?</a:t>
            </a:r>
          </a:p>
          <a:p>
            <a:pPr algn="ctr">
              <a:buNone/>
            </a:pPr>
            <a:r>
              <a:rPr lang="x-none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кога ја учим?</a:t>
            </a:r>
            <a:endParaRPr lang="en-US" sz="36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en-US" sz="36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en-US" sz="36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en-US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Смерниц</a:t>
            </a:r>
            <a:r>
              <a:rPr lang="sr-Latn-CS" dirty="0" smtClean="0"/>
              <a:t>e</a:t>
            </a:r>
            <a:r>
              <a:rPr lang="sr-Cyrl-CS" dirty="0" smtClean="0"/>
              <a:t>/упутства наставника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2514601"/>
          </a:xfrm>
        </p:spPr>
        <p:txBody>
          <a:bodyPr>
            <a:normAutofit lnSpcReduction="10000"/>
          </a:bodyPr>
          <a:lstStyle/>
          <a:p>
            <a:pPr algn="just"/>
            <a:endParaRPr lang="sr-Cyrl-CS" dirty="0" smtClean="0"/>
          </a:p>
          <a:p>
            <a:pPr algn="just"/>
            <a:r>
              <a:rPr lang="sr-Cyrl-CS" sz="2400" dirty="0" smtClean="0"/>
              <a:t>Важно </a:t>
            </a:r>
            <a:r>
              <a:rPr lang="sr-Cyrl-CS" sz="2400" dirty="0"/>
              <a:t>је да редовно пратите материјале који се постављају за </a:t>
            </a:r>
            <a:r>
              <a:rPr lang="sr-Cyrl-CS" sz="2400" b="1" dirty="0"/>
              <a:t>вашу групу</a:t>
            </a:r>
            <a:r>
              <a:rPr lang="sr-Cyrl-CS" sz="2400" dirty="0"/>
              <a:t> и да </a:t>
            </a:r>
            <a:r>
              <a:rPr lang="sr-Cyrl-CS" sz="2400" b="1" dirty="0"/>
              <a:t>пажљиво читате упуства наставника</a:t>
            </a:r>
            <a:r>
              <a:rPr lang="sr-Cyrl-CS" sz="2400" dirty="0"/>
              <a:t> јер се они труде да што боље објасне шта очекује од </a:t>
            </a:r>
            <a:r>
              <a:rPr lang="sr-Cyrl-CS" sz="2400" dirty="0" smtClean="0"/>
              <a:t>вас.</a:t>
            </a:r>
          </a:p>
          <a:p>
            <a:pPr algn="ctr">
              <a:buNone/>
            </a:pPr>
            <a:r>
              <a:rPr lang="sr-Cyrl-CS" i="1" dirty="0" smtClean="0">
                <a:latin typeface="Arial Black" pitchFamily="34" charset="0"/>
              </a:rPr>
              <a:t>Зашто </a:t>
            </a:r>
            <a:r>
              <a:rPr lang="sr-Cyrl-CS" i="1" dirty="0">
                <a:latin typeface="Arial Black" pitchFamily="34" charset="0"/>
              </a:rPr>
              <a:t>је ово важно?</a:t>
            </a:r>
            <a:r>
              <a:rPr lang="sr-Cyrl-CS" dirty="0">
                <a:latin typeface="Arial Black" pitchFamily="34" charset="0"/>
              </a:rPr>
              <a:t> </a:t>
            </a:r>
            <a:endParaRPr lang="en-US" dirty="0">
              <a:latin typeface="Arial Black" pitchFamily="34" charset="0"/>
            </a:endParaRPr>
          </a:p>
          <a:p>
            <a:pPr algn="just"/>
            <a:endParaRPr lang="sr-Cyrl-CS" dirty="0" smtClean="0"/>
          </a:p>
          <a:p>
            <a:pPr algn="just"/>
            <a:endParaRPr lang="sr-Cyrl-CS" dirty="0" smtClean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4572000"/>
            <a:ext cx="2743200" cy="19794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911</TotalTime>
  <Words>1264</Words>
  <Application>Microsoft Office PowerPoint</Application>
  <PresentationFormat>On-screen Show (4:3)</PresentationFormat>
  <Paragraphs>171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Kако учити и планирати школске обавезе</vt:lpstr>
      <vt:lpstr>Slide 2</vt:lpstr>
      <vt:lpstr>Комбиновани модел наставе подразумева:</vt:lpstr>
      <vt:lpstr>Google учионица</vt:lpstr>
      <vt:lpstr>Шта је неопходно да би имао/имала добре резултате у школи?</vt:lpstr>
      <vt:lpstr>Мотивација</vt:lpstr>
      <vt:lpstr>УНУТРАШЊА наспрам СПОЉАШЊЕ МОТИВАЦИЈЕ</vt:lpstr>
      <vt:lpstr>Slide 8</vt:lpstr>
      <vt:lpstr>Смерницe/упутства наставника</vt:lpstr>
      <vt:lpstr>План за учење</vt:lpstr>
      <vt:lpstr>Slide 11</vt:lpstr>
      <vt:lpstr>НАЈЧЕШЋИ ПРОБЛЕМИ У УЧЕЊУ</vt:lpstr>
      <vt:lpstr>Slide 13</vt:lpstr>
      <vt:lpstr>Slide 14</vt:lpstr>
      <vt:lpstr>1. ПРЕТХОДНИ ПРЕГЛЕД</vt:lpstr>
      <vt:lpstr>Slide 16</vt:lpstr>
      <vt:lpstr>Slide 17</vt:lpstr>
      <vt:lpstr>4. ПРЕСЛИШАВАЊЕ</vt:lpstr>
      <vt:lpstr>5. ЗАВРШНИ ПРЕГЛЕД</vt:lpstr>
      <vt:lpstr>Slide 20</vt:lpstr>
      <vt:lpstr> И будите слободни да тражите савет, ми ћемо увек притећи у помоћ!   Ваш психолог и педагог  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Савети како учити и планирати школске обавезе</dc:title>
  <dc:creator>Ucenici</dc:creator>
  <cp:lastModifiedBy>Computer</cp:lastModifiedBy>
  <cp:revision>89</cp:revision>
  <dcterms:created xsi:type="dcterms:W3CDTF">2020-10-28T10:01:09Z</dcterms:created>
  <dcterms:modified xsi:type="dcterms:W3CDTF">2020-11-05T10:44:25Z</dcterms:modified>
</cp:coreProperties>
</file>